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16"/>
  </p:notesMasterIdLst>
  <p:handoutMasterIdLst>
    <p:handoutMasterId r:id="rId17"/>
  </p:handoutMasterIdLst>
  <p:sldIdLst>
    <p:sldId id="292" r:id="rId3"/>
    <p:sldId id="313" r:id="rId4"/>
    <p:sldId id="318" r:id="rId5"/>
    <p:sldId id="288" r:id="rId6"/>
    <p:sldId id="308" r:id="rId7"/>
    <p:sldId id="319" r:id="rId8"/>
    <p:sldId id="317" r:id="rId9"/>
    <p:sldId id="305" r:id="rId10"/>
    <p:sldId id="279" r:id="rId11"/>
    <p:sldId id="307" r:id="rId12"/>
    <p:sldId id="309" r:id="rId13"/>
    <p:sldId id="310" r:id="rId14"/>
    <p:sldId id="299" r:id="rId1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1" autoAdjust="0"/>
    <p:restoredTop sz="84129" autoAdjust="0"/>
  </p:normalViewPr>
  <p:slideViewPr>
    <p:cSldViewPr>
      <p:cViewPr>
        <p:scale>
          <a:sx n="100" d="100"/>
          <a:sy n="100" d="100"/>
        </p:scale>
        <p:origin x="-1728" y="-760"/>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DA5453-34ED-B743-8A3E-93E577F62E9D}" type="datetimeFigureOut">
              <a:rPr lang="en-US" smtClean="0"/>
              <a:t>9/16/13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0BEA7D-1044-7E48-8C74-B03C4467FD45}" type="slidenum">
              <a:rPr lang="en-US" smtClean="0"/>
              <a:t>‹#›</a:t>
            </a:fld>
            <a:endParaRPr lang="en-US"/>
          </a:p>
        </p:txBody>
      </p:sp>
    </p:spTree>
    <p:extLst>
      <p:ext uri="{BB962C8B-B14F-4D97-AF65-F5344CB8AC3E}">
        <p14:creationId xmlns:p14="http://schemas.microsoft.com/office/powerpoint/2010/main" val="31637592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9FD2782-13CF-F043-A53B-5A8F2D79F227}" type="slidenum">
              <a:rPr lang="en-US"/>
              <a:pPr/>
              <a:t>‹#›</a:t>
            </a:fld>
            <a:endParaRPr lang="en-US"/>
          </a:p>
        </p:txBody>
      </p:sp>
    </p:spTree>
    <p:extLst>
      <p:ext uri="{BB962C8B-B14F-4D97-AF65-F5344CB8AC3E}">
        <p14:creationId xmlns:p14="http://schemas.microsoft.com/office/powerpoint/2010/main" val="2235374517"/>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Presented at </a:t>
            </a:r>
            <a:r>
              <a:rPr lang="en-US" dirty="0" smtClean="0"/>
              <a:t>OGF39 </a:t>
            </a:r>
            <a:r>
              <a:rPr lang="en-US" dirty="0" err="1" smtClean="0"/>
              <a:t>FedSec</a:t>
            </a:r>
            <a:r>
              <a:rPr lang="en-US" baseline="0" dirty="0" smtClean="0"/>
              <a:t> session. Sep 17 2013.</a:t>
            </a:r>
            <a:endParaRPr lang="en-US" dirty="0" smtClean="0"/>
          </a:p>
        </p:txBody>
      </p:sp>
      <p:sp>
        <p:nvSpPr>
          <p:cNvPr id="4" name="Slide Number Placeholder 3"/>
          <p:cNvSpPr>
            <a:spLocks noGrp="1"/>
          </p:cNvSpPr>
          <p:nvPr>
            <p:ph type="sldNum" sz="quarter" idx="10"/>
          </p:nvPr>
        </p:nvSpPr>
        <p:spPr/>
        <p:txBody>
          <a:bodyPr/>
          <a:lstStyle/>
          <a:p>
            <a:fld id="{39FD2782-13CF-F043-A53B-5A8F2D79F227}"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154314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your campus supports the necessary protocol (called SAML ECP), you can get your certificate from CILogon from the command-line.</a:t>
            </a:r>
          </a:p>
          <a:p>
            <a:r>
              <a:rPr lang="en-US" baseline="0" dirty="0" smtClean="0"/>
              <a:t>If your campus doesn’t support SAML ECP, let’s ask them to support it!</a:t>
            </a:r>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12</a:t>
            </a:fld>
            <a:endParaRPr lang="en-US"/>
          </a:p>
        </p:txBody>
      </p:sp>
    </p:spTree>
    <p:extLst>
      <p:ext uri="{BB962C8B-B14F-4D97-AF65-F5344CB8AC3E}">
        <p14:creationId xmlns:p14="http://schemas.microsoft.com/office/powerpoint/2010/main" val="3736132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software underlying CILogon is open source and publicly available.</a:t>
            </a:r>
          </a:p>
          <a:p>
            <a:r>
              <a:rPr lang="en-US" dirty="0" smtClean="0"/>
              <a:t>CILogon</a:t>
            </a:r>
            <a:r>
              <a:rPr lang="en-US" baseline="0" dirty="0" smtClean="0"/>
              <a:t> uses the Shibboleth software for SAML integration with campus identity providers in the InCommon Federation.</a:t>
            </a:r>
          </a:p>
          <a:p>
            <a:r>
              <a:rPr lang="en-US" dirty="0" smtClean="0"/>
              <a:t>You</a:t>
            </a:r>
            <a:r>
              <a:rPr lang="en-US" baseline="0" dirty="0" smtClean="0"/>
              <a:t> can combine Shibboleth with OAuth for MyProxy to build your own CILogon, like Exeter did.</a:t>
            </a:r>
          </a:p>
          <a:p>
            <a:r>
              <a:rPr lang="en-US" baseline="0" dirty="0" smtClean="0"/>
              <a:t>GCMU will have OAuth support soon, making it easier to deploy. Steve </a:t>
            </a:r>
            <a:r>
              <a:rPr lang="en-US" baseline="0" dirty="0" err="1" smtClean="0"/>
              <a:t>Tuecke</a:t>
            </a:r>
            <a:r>
              <a:rPr lang="en-US" baseline="0" dirty="0" smtClean="0"/>
              <a:t> will discuss it in his roadmap presentation.</a:t>
            </a:r>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13</a:t>
            </a:fld>
            <a:endParaRPr lang="en-US"/>
          </a:p>
        </p:txBody>
      </p:sp>
    </p:spTree>
    <p:extLst>
      <p:ext uri="{BB962C8B-B14F-4D97-AF65-F5344CB8AC3E}">
        <p14:creationId xmlns:p14="http://schemas.microsoft.com/office/powerpoint/2010/main" val="388175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OAuth for MyProxy is open source software that provides an OAuth interface</a:t>
            </a:r>
            <a:r>
              <a:rPr lang="en-US" baseline="0" dirty="0" smtClean="0"/>
              <a:t> for obtaining certificates from a MyProxy CA or repository.</a:t>
            </a:r>
          </a:p>
          <a:p>
            <a:r>
              <a:rPr lang="en-US" baseline="0" dirty="0" smtClean="0"/>
              <a:t>CILogon is an online service that uses OAuth for MyProxy to issue certificates based on campus identities in the InCommon Federation.</a:t>
            </a:r>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2</a:t>
            </a:fld>
            <a:endParaRPr lang="en-US"/>
          </a:p>
        </p:txBody>
      </p:sp>
    </p:spTree>
    <p:extLst>
      <p:ext uri="{BB962C8B-B14F-4D97-AF65-F5344CB8AC3E}">
        <p14:creationId xmlns:p14="http://schemas.microsoft.com/office/powerpoint/2010/main" val="119760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Globus Online sign in page supports a variety of external</a:t>
            </a:r>
            <a:r>
              <a:rPr lang="en-US" baseline="0" dirty="0" smtClean="0"/>
              <a:t> identity providers: Google, MyProxy, and OAuth for MyProxy.</a:t>
            </a:r>
          </a:p>
          <a:p>
            <a:r>
              <a:rPr lang="en-US" baseline="0" dirty="0" smtClean="0"/>
              <a:t>Choosing the “InCommon / CILogon” allows users to log in with their home campus identities.</a:t>
            </a:r>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3</a:t>
            </a:fld>
            <a:endParaRPr lang="en-US"/>
          </a:p>
        </p:txBody>
      </p:sp>
    </p:spTree>
    <p:extLst>
      <p:ext uri="{BB962C8B-B14F-4D97-AF65-F5344CB8AC3E}">
        <p14:creationId xmlns:p14="http://schemas.microsoft.com/office/powerpoint/2010/main" val="2256824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4</a:t>
            </a:fld>
            <a:endParaRPr lang="en-US"/>
          </a:p>
        </p:txBody>
      </p:sp>
    </p:spTree>
    <p:extLst>
      <p:ext uri="{BB962C8B-B14F-4D97-AF65-F5344CB8AC3E}">
        <p14:creationId xmlns:p14="http://schemas.microsoft.com/office/powerpoint/2010/main" val="266004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Globus Online allows you to manage your linked identities.</a:t>
            </a:r>
          </a:p>
          <a:p>
            <a:r>
              <a:rPr lang="en-US" dirty="0" smtClean="0"/>
              <a:t>Besides “InCommon / CILogon” I</a:t>
            </a:r>
            <a:r>
              <a:rPr lang="en-US" baseline="0" dirty="0" smtClean="0"/>
              <a:t> have also linked my NCSA Blue Waters and XSEDE identities with my Globus Online account.</a:t>
            </a:r>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5</a:t>
            </a:fld>
            <a:endParaRPr lang="en-US"/>
          </a:p>
        </p:txBody>
      </p:sp>
    </p:spTree>
    <p:extLst>
      <p:ext uri="{BB962C8B-B14F-4D97-AF65-F5344CB8AC3E}">
        <p14:creationId xmlns:p14="http://schemas.microsoft.com/office/powerpoint/2010/main" val="1431228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Endpoints in Globus Online may require different credentials.</a:t>
            </a:r>
            <a:r>
              <a:rPr lang="en-US" baseline="0" dirty="0" smtClean="0"/>
              <a:t> To access XSEDE endpoints, I must perform another OAuth login.</a:t>
            </a:r>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8</a:t>
            </a:fld>
            <a:endParaRPr lang="en-US"/>
          </a:p>
        </p:txBody>
      </p:sp>
    </p:spTree>
    <p:extLst>
      <p:ext uri="{BB962C8B-B14F-4D97-AF65-F5344CB8AC3E}">
        <p14:creationId xmlns:p14="http://schemas.microsoft.com/office/powerpoint/2010/main" val="3597286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XSEDE verifies my credentials</a:t>
            </a:r>
            <a:r>
              <a:rPr lang="en-US" baseline="0" dirty="0" smtClean="0"/>
              <a:t> and obtains a certificate for me from MyProxy.</a:t>
            </a:r>
          </a:p>
          <a:p>
            <a:r>
              <a:rPr lang="en-US" baseline="0" dirty="0" smtClean="0"/>
              <a:t>Then XSEDE issues an OAuth token to Globus Online.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Then Globus Online uses the OAuth token to get my certificate from XSEDE.</a:t>
            </a:r>
            <a:endParaRPr lang="en-US" dirty="0" smtClean="0"/>
          </a:p>
        </p:txBody>
      </p:sp>
      <p:sp>
        <p:nvSpPr>
          <p:cNvPr id="4" name="Slide Number Placeholder 3"/>
          <p:cNvSpPr>
            <a:spLocks noGrp="1"/>
          </p:cNvSpPr>
          <p:nvPr>
            <p:ph type="sldNum" sz="quarter" idx="10"/>
          </p:nvPr>
        </p:nvSpPr>
        <p:spPr/>
        <p:txBody>
          <a:bodyPr/>
          <a:lstStyle/>
          <a:p>
            <a:fld id="{39FD2782-13CF-F043-A53B-5A8F2D79F227}" type="slidenum">
              <a:rPr lang="en-US" smtClean="0"/>
              <a:pPr/>
              <a:t>9</a:t>
            </a:fld>
            <a:endParaRPr lang="en-US"/>
          </a:p>
        </p:txBody>
      </p:sp>
    </p:spTree>
    <p:extLst>
      <p:ext uri="{BB962C8B-B14F-4D97-AF65-F5344CB8AC3E}">
        <p14:creationId xmlns:p14="http://schemas.microsoft.com/office/powerpoint/2010/main" val="26600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my XSEDE endpoints are activated.</a:t>
            </a:r>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10</a:t>
            </a:fld>
            <a:endParaRPr lang="en-US"/>
          </a:p>
        </p:txBody>
      </p:sp>
    </p:spTree>
    <p:extLst>
      <p:ext uri="{BB962C8B-B14F-4D97-AF65-F5344CB8AC3E}">
        <p14:creationId xmlns:p14="http://schemas.microsoft.com/office/powerpoint/2010/main" val="220879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CILogon supports other interfaces</a:t>
            </a:r>
            <a:r>
              <a:rPr lang="en-US" baseline="0" dirty="0" smtClean="0"/>
              <a:t> besides OAuth.</a:t>
            </a:r>
          </a:p>
          <a:p>
            <a:r>
              <a:rPr lang="en-US" baseline="0" dirty="0" smtClean="0"/>
              <a:t>You can log in directly at cilogon.org to download certificates that work well with the Globus Toolkit.</a:t>
            </a:r>
            <a:endParaRPr lang="en-US" dirty="0"/>
          </a:p>
        </p:txBody>
      </p:sp>
      <p:sp>
        <p:nvSpPr>
          <p:cNvPr id="4" name="Slide Number Placeholder 3"/>
          <p:cNvSpPr>
            <a:spLocks noGrp="1"/>
          </p:cNvSpPr>
          <p:nvPr>
            <p:ph type="sldNum" sz="quarter" idx="10"/>
          </p:nvPr>
        </p:nvSpPr>
        <p:spPr/>
        <p:txBody>
          <a:bodyPr/>
          <a:lstStyle/>
          <a:p>
            <a:fld id="{39FD2782-13CF-F043-A53B-5A8F2D79F227}" type="slidenum">
              <a:rPr lang="en-US" smtClean="0"/>
              <a:pPr/>
              <a:t>11</a:t>
            </a:fld>
            <a:endParaRPr lang="en-US"/>
          </a:p>
        </p:txBody>
      </p:sp>
    </p:spTree>
    <p:extLst>
      <p:ext uri="{BB962C8B-B14F-4D97-AF65-F5344CB8AC3E}">
        <p14:creationId xmlns:p14="http://schemas.microsoft.com/office/powerpoint/2010/main" val="967179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231" name="Picture 15" descr="ppt-title-bg"/>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9234" name="Picture 18" descr="UofI-NCSA_logo_RGB"/>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3400" y="5943600"/>
            <a:ext cx="533400" cy="661988"/>
          </a:xfrm>
          <a:prstGeom prst="rect">
            <a:avLst/>
          </a:prstGeom>
          <a:noFill/>
        </p:spPr>
      </p:pic>
      <p:sp>
        <p:nvSpPr>
          <p:cNvPr id="9236" name="Text Box 20"/>
          <p:cNvSpPr txBox="1">
            <a:spLocks noChangeArrowheads="1"/>
          </p:cNvSpPr>
          <p:nvPr/>
        </p:nvSpPr>
        <p:spPr bwMode="auto">
          <a:xfrm>
            <a:off x="4762500" y="5905500"/>
            <a:ext cx="3467100" cy="495300"/>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sz="1200">
                <a:solidFill>
                  <a:schemeClr val="bg1"/>
                </a:solidFill>
              </a:rPr>
              <a:t>National Center for Supercomputing Applications</a:t>
            </a:r>
          </a:p>
          <a:p>
            <a:pPr>
              <a:lnSpc>
                <a:spcPct val="110000"/>
              </a:lnSpc>
            </a:pPr>
            <a:r>
              <a:rPr lang="en-US" sz="1200">
                <a:solidFill>
                  <a:schemeClr val="bg1"/>
                </a:solidFill>
              </a:rPr>
              <a:t>University of Illinois at Urbana-Champaign</a:t>
            </a:r>
          </a:p>
        </p:txBody>
      </p:sp>
      <p:sp>
        <p:nvSpPr>
          <p:cNvPr id="9221" name="Rectangle 5"/>
          <p:cNvSpPr>
            <a:spLocks noGrp="1" noChangeArrowheads="1"/>
          </p:cNvSpPr>
          <p:nvPr>
            <p:ph type="ctrTitle"/>
          </p:nvPr>
        </p:nvSpPr>
        <p:spPr>
          <a:xfrm>
            <a:off x="4724400" y="2362200"/>
            <a:ext cx="4114800" cy="1066800"/>
          </a:xfrm>
        </p:spPr>
        <p:txBody>
          <a:bodyPr anchor="t"/>
          <a:lstStyle>
            <a:lvl1pPr>
              <a:defRPr sz="2800">
                <a:solidFill>
                  <a:schemeClr val="bg1"/>
                </a:solidFill>
              </a:defRPr>
            </a:lvl1pPr>
          </a:lstStyle>
          <a:p>
            <a:r>
              <a:rPr lang="en-US"/>
              <a:t>Presentation Title</a:t>
            </a:r>
          </a:p>
        </p:txBody>
      </p:sp>
      <p:sp>
        <p:nvSpPr>
          <p:cNvPr id="9222" name="Rectangle 6"/>
          <p:cNvSpPr>
            <a:spLocks noGrp="1" noChangeArrowheads="1"/>
          </p:cNvSpPr>
          <p:nvPr>
            <p:ph type="subTitle" idx="1"/>
          </p:nvPr>
        </p:nvSpPr>
        <p:spPr>
          <a:xfrm>
            <a:off x="4724400" y="3581400"/>
            <a:ext cx="4114800" cy="1066800"/>
          </a:xfrm>
        </p:spPr>
        <p:txBody>
          <a:bodyPr/>
          <a:lstStyle>
            <a:lvl1pPr marL="0" indent="0">
              <a:buFontTx/>
              <a:buNone/>
              <a:defRPr sz="2000">
                <a:solidFill>
                  <a:schemeClr val="folHlink"/>
                </a:solidFill>
              </a:defRPr>
            </a:lvl1pPr>
          </a:lstStyle>
          <a:p>
            <a:r>
              <a:rPr lang="en-US"/>
              <a:t>Presentation Sub-title</a:t>
            </a:r>
          </a:p>
        </p:txBody>
      </p:sp>
      <p:pic>
        <p:nvPicPr>
          <p:cNvPr id="9237" name="Picture 21" descr="logo white"/>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4724400" y="835025"/>
            <a:ext cx="2438400" cy="46037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CILogon and OAuth for MyProxy</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CILogon and OAuth for MyProxy</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231" name="Picture 15" descr="ppt-title-b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9221" name="Rectangle 5"/>
          <p:cNvSpPr>
            <a:spLocks noGrp="1" noChangeArrowheads="1"/>
          </p:cNvSpPr>
          <p:nvPr>
            <p:ph type="ctrTitle"/>
          </p:nvPr>
        </p:nvSpPr>
        <p:spPr>
          <a:xfrm>
            <a:off x="4724400" y="2362200"/>
            <a:ext cx="4114800" cy="1066800"/>
          </a:xfrm>
        </p:spPr>
        <p:txBody>
          <a:bodyPr anchor="t"/>
          <a:lstStyle>
            <a:lvl1pPr>
              <a:defRPr sz="2800">
                <a:solidFill>
                  <a:schemeClr val="bg1"/>
                </a:solidFill>
              </a:defRPr>
            </a:lvl1pPr>
          </a:lstStyle>
          <a:p>
            <a:r>
              <a:rPr lang="en-US"/>
              <a:t>Presentation Title</a:t>
            </a:r>
          </a:p>
        </p:txBody>
      </p:sp>
      <p:sp>
        <p:nvSpPr>
          <p:cNvPr id="9222" name="Rectangle 6"/>
          <p:cNvSpPr>
            <a:spLocks noGrp="1" noChangeArrowheads="1"/>
          </p:cNvSpPr>
          <p:nvPr>
            <p:ph type="subTitle" idx="1"/>
          </p:nvPr>
        </p:nvSpPr>
        <p:spPr>
          <a:xfrm>
            <a:off x="4724400" y="3581400"/>
            <a:ext cx="4114800" cy="1066800"/>
          </a:xfrm>
        </p:spPr>
        <p:txBody>
          <a:bodyPr/>
          <a:lstStyle>
            <a:lvl1pPr marL="0" indent="0">
              <a:buFontTx/>
              <a:buNone/>
              <a:defRPr sz="2000">
                <a:solidFill>
                  <a:schemeClr val="folHlink"/>
                </a:solidFill>
              </a:defRPr>
            </a:lvl1pPr>
          </a:lstStyle>
          <a:p>
            <a:r>
              <a:rPr lang="en-US"/>
              <a:t>Presentation Sub-title</a:t>
            </a:r>
          </a:p>
        </p:txBody>
      </p:sp>
    </p:spTree>
    <p:extLst>
      <p:ext uri="{BB962C8B-B14F-4D97-AF65-F5344CB8AC3E}">
        <p14:creationId xmlns:p14="http://schemas.microsoft.com/office/powerpoint/2010/main" val="124225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937942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3944998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930837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2551017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1056122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1678672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478375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CILogon and OAuth for MyProxy</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899922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2481279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88949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smtClean="0"/>
              <a:t>CILogon and OAuth for MyProxy</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smtClean="0"/>
              <a:t>CILogon and OAuth for MyProxy</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smtClean="0"/>
              <a:t>CILogon and OAuth for MyProxy</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smtClean="0"/>
              <a:t>CILogon and OAuth for MyProxy</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smtClean="0"/>
              <a:t>CILogon and OAuth for MyProxy</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t>CILogon and OAuth for MyProxy</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t>CILogon and OAuth for MyProxy</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5"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4" Type="http://schemas.openxmlformats.org/officeDocument/2006/relationships/image" Target="../media/image7.jpeg"/><Relationship Id="rId15"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0" name="Picture 16" descr="ncsa-bg-gradien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0" y="4800600"/>
            <a:ext cx="9144000" cy="1657350"/>
          </a:xfrm>
          <a:prstGeom prst="rect">
            <a:avLst/>
          </a:prstGeom>
          <a:noFill/>
        </p:spPr>
      </p:pic>
      <p:pic>
        <p:nvPicPr>
          <p:cNvPr id="1044" name="Picture 20" descr="ncsa-logo-bar"/>
          <p:cNvPicPr>
            <a:picLocks noChangeAspect="1" noChangeArrowheads="1"/>
          </p:cNvPicPr>
          <p:nvPr userDrawn="1"/>
        </p:nvPicPr>
        <p:blipFill>
          <a:blip r:embed="rId14" cstate="print">
            <a:extLst>
              <a:ext uri="{28A0092B-C50C-407E-A947-70E740481C1C}">
                <a14:useLocalDpi xmlns:a14="http://schemas.microsoft.com/office/drawing/2010/main"/>
              </a:ext>
            </a:extLst>
          </a:blip>
          <a:srcRect/>
          <a:stretch>
            <a:fillRect/>
          </a:stretch>
        </p:blipFill>
        <p:spPr bwMode="auto">
          <a:xfrm>
            <a:off x="0" y="6407150"/>
            <a:ext cx="9144000" cy="450850"/>
          </a:xfrm>
          <a:prstGeom prst="rect">
            <a:avLst/>
          </a:prstGeom>
          <a:noFill/>
        </p:spPr>
      </p:pic>
      <p:pic>
        <p:nvPicPr>
          <p:cNvPr id="1039" name="Picture 15" descr="ncsa-bg-gradient"/>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0" y="0"/>
            <a:ext cx="9144000" cy="1657350"/>
          </a:xfrm>
          <a:prstGeom prst="rect">
            <a:avLst/>
          </a:prstGeom>
          <a:noFill/>
        </p:spPr>
      </p:pic>
      <p:sp>
        <p:nvSpPr>
          <p:cNvPr id="1026" name="Rectangle 2"/>
          <p:cNvSpPr>
            <a:spLocks noGrp="1" noChangeArrowheads="1"/>
          </p:cNvSpPr>
          <p:nvPr>
            <p:ph type="title"/>
          </p:nvPr>
        </p:nvSpPr>
        <p:spPr bwMode="auto">
          <a:xfrm>
            <a:off x="457200" y="274638"/>
            <a:ext cx="8229600" cy="7159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029" name="Rectangle 5"/>
          <p:cNvSpPr>
            <a:spLocks noGrp="1" noChangeArrowheads="1"/>
          </p:cNvSpPr>
          <p:nvPr>
            <p:ph type="ftr" sz="quarter" idx="3"/>
          </p:nvPr>
        </p:nvSpPr>
        <p:spPr bwMode="auto">
          <a:xfrm>
            <a:off x="152400" y="6477000"/>
            <a:ext cx="54102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bg1"/>
                </a:solidFill>
              </a:defRPr>
            </a:lvl1pPr>
          </a:lstStyle>
          <a:p>
            <a:r>
              <a:rPr lang="en-US" smtClean="0"/>
              <a:t>CILogon and OAuth for MyProxy</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rtl="0" fontAlgn="base">
        <a:spcBef>
          <a:spcPct val="0"/>
        </a:spcBef>
        <a:spcAft>
          <a:spcPct val="0"/>
        </a:spcAft>
        <a:defRPr sz="30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p:titleStyle>
    <p:bodyStyle>
      <a:lvl1pPr marL="342900" indent="-342900" algn="l" rtl="0" fontAlgn="base">
        <a:spcBef>
          <a:spcPct val="20000"/>
        </a:spcBef>
        <a:spcAft>
          <a:spcPct val="0"/>
        </a:spcAft>
        <a:buClr>
          <a:schemeClr val="tx2"/>
        </a:buClr>
        <a:buChar char="•"/>
        <a:defRPr sz="2400">
          <a:solidFill>
            <a:schemeClr val="tx1"/>
          </a:solidFill>
          <a:latin typeface="+mn-lt"/>
          <a:ea typeface="+mn-ea"/>
          <a:cs typeface="+mn-cs"/>
        </a:defRPr>
      </a:lvl1pPr>
      <a:lvl2pPr marL="742950" indent="-285750" algn="l" rtl="0" fontAlgn="base">
        <a:spcBef>
          <a:spcPct val="20000"/>
        </a:spcBef>
        <a:spcAft>
          <a:spcPct val="0"/>
        </a:spcAft>
        <a:buClr>
          <a:schemeClr val="tx2"/>
        </a:buClr>
        <a:buChar char="•"/>
        <a:defRPr sz="2000">
          <a:solidFill>
            <a:schemeClr val="tx1"/>
          </a:solidFill>
          <a:latin typeface="+mn-lt"/>
          <a:ea typeface="ＭＳ Ｐゴシック" charset="-128"/>
        </a:defRPr>
      </a:lvl2pPr>
      <a:lvl3pPr marL="1143000" indent="-228600" algn="l" rtl="0" fontAlgn="base">
        <a:spcBef>
          <a:spcPct val="20000"/>
        </a:spcBef>
        <a:spcAft>
          <a:spcPct val="0"/>
        </a:spcAft>
        <a:buClr>
          <a:schemeClr val="tx2"/>
        </a:buClr>
        <a:buChar char="•"/>
        <a:defRPr sz="2000">
          <a:solidFill>
            <a:schemeClr val="tx1"/>
          </a:solidFill>
          <a:latin typeface="+mn-lt"/>
          <a:ea typeface="ＭＳ Ｐゴシック" charset="-128"/>
        </a:defRPr>
      </a:lvl3pPr>
      <a:lvl4pPr marL="16002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4pPr>
      <a:lvl5pPr marL="20574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5pPr>
      <a:lvl6pPr marL="25146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6pPr>
      <a:lvl7pPr marL="29718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7pPr>
      <a:lvl8pPr marL="34290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8pPr>
      <a:lvl9pPr marL="38862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0" name="Picture 16" descr="ncsa-bg-gradien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0" y="4800600"/>
            <a:ext cx="9144000" cy="1657350"/>
          </a:xfrm>
          <a:prstGeom prst="rect">
            <a:avLst/>
          </a:prstGeom>
          <a:noFill/>
        </p:spPr>
      </p:pic>
      <p:pic>
        <p:nvPicPr>
          <p:cNvPr id="1044" name="Picture 20" descr="ncsa-logo-bar"/>
          <p:cNvPicPr>
            <a:picLocks noChangeAspect="1" noChangeArrowheads="1"/>
          </p:cNvPicPr>
          <p:nvPr userDrawn="1"/>
        </p:nvPicPr>
        <p:blipFill>
          <a:blip r:embed="rId14" cstate="print">
            <a:extLst>
              <a:ext uri="{28A0092B-C50C-407E-A947-70E740481C1C}">
                <a14:useLocalDpi xmlns:a14="http://schemas.microsoft.com/office/drawing/2010/main"/>
              </a:ext>
            </a:extLst>
          </a:blip>
          <a:srcRect/>
          <a:stretch>
            <a:fillRect/>
          </a:stretch>
        </p:blipFill>
        <p:spPr bwMode="auto">
          <a:xfrm>
            <a:off x="0" y="6407150"/>
            <a:ext cx="9144000" cy="450850"/>
          </a:xfrm>
          <a:prstGeom prst="rect">
            <a:avLst/>
          </a:prstGeom>
          <a:noFill/>
        </p:spPr>
      </p:pic>
      <p:pic>
        <p:nvPicPr>
          <p:cNvPr id="1039" name="Picture 15" descr="ncsa-bg-gradient"/>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0" y="0"/>
            <a:ext cx="9144000" cy="1657350"/>
          </a:xfrm>
          <a:prstGeom prst="rect">
            <a:avLst/>
          </a:prstGeom>
          <a:noFill/>
        </p:spPr>
      </p:pic>
      <p:sp>
        <p:nvSpPr>
          <p:cNvPr id="1026" name="Rectangle 2"/>
          <p:cNvSpPr>
            <a:spLocks noGrp="1" noChangeArrowheads="1"/>
          </p:cNvSpPr>
          <p:nvPr>
            <p:ph type="title"/>
          </p:nvPr>
        </p:nvSpPr>
        <p:spPr bwMode="auto">
          <a:xfrm>
            <a:off x="457200" y="274638"/>
            <a:ext cx="8229600" cy="7159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1029" name="Rectangle 5"/>
          <p:cNvSpPr>
            <a:spLocks noGrp="1" noChangeArrowheads="1"/>
          </p:cNvSpPr>
          <p:nvPr>
            <p:ph type="ftr" sz="quarter" idx="3"/>
          </p:nvPr>
        </p:nvSpPr>
        <p:spPr bwMode="auto">
          <a:xfrm>
            <a:off x="152400" y="6477000"/>
            <a:ext cx="54102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bg1"/>
                </a:solidFill>
              </a:defRPr>
            </a:lvl1p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30089888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fontAlgn="base">
        <a:spcBef>
          <a:spcPct val="0"/>
        </a:spcBef>
        <a:spcAft>
          <a:spcPct val="0"/>
        </a:spcAft>
        <a:defRPr sz="30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p:titleStyle>
    <p:bodyStyle>
      <a:lvl1pPr marL="342900" indent="-342900" algn="l" rtl="0" fontAlgn="base">
        <a:spcBef>
          <a:spcPct val="20000"/>
        </a:spcBef>
        <a:spcAft>
          <a:spcPct val="0"/>
        </a:spcAft>
        <a:buClr>
          <a:schemeClr val="tx2"/>
        </a:buClr>
        <a:buChar char="•"/>
        <a:defRPr sz="2400">
          <a:solidFill>
            <a:schemeClr val="tx1"/>
          </a:solidFill>
          <a:latin typeface="+mn-lt"/>
          <a:ea typeface="+mn-ea"/>
          <a:cs typeface="+mn-cs"/>
        </a:defRPr>
      </a:lvl1pPr>
      <a:lvl2pPr marL="742950" indent="-285750" algn="l" rtl="0" fontAlgn="base">
        <a:spcBef>
          <a:spcPct val="20000"/>
        </a:spcBef>
        <a:spcAft>
          <a:spcPct val="0"/>
        </a:spcAft>
        <a:buClr>
          <a:schemeClr val="tx2"/>
        </a:buClr>
        <a:buChar char="•"/>
        <a:defRPr sz="2000">
          <a:solidFill>
            <a:schemeClr val="tx1"/>
          </a:solidFill>
          <a:latin typeface="+mn-lt"/>
          <a:ea typeface="ＭＳ Ｐゴシック" charset="-128"/>
        </a:defRPr>
      </a:lvl2pPr>
      <a:lvl3pPr marL="1143000" indent="-228600" algn="l" rtl="0" fontAlgn="base">
        <a:spcBef>
          <a:spcPct val="20000"/>
        </a:spcBef>
        <a:spcAft>
          <a:spcPct val="0"/>
        </a:spcAft>
        <a:buClr>
          <a:schemeClr val="tx2"/>
        </a:buClr>
        <a:buChar char="•"/>
        <a:defRPr sz="2000">
          <a:solidFill>
            <a:schemeClr val="tx1"/>
          </a:solidFill>
          <a:latin typeface="+mn-lt"/>
          <a:ea typeface="ＭＳ Ｐゴシック" charset="-128"/>
        </a:defRPr>
      </a:lvl3pPr>
      <a:lvl4pPr marL="16002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4pPr>
      <a:lvl5pPr marL="20574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5pPr>
      <a:lvl6pPr marL="25146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6pPr>
      <a:lvl7pPr marL="29718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7pPr>
      <a:lvl8pPr marL="34290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8pPr>
      <a:lvl9pPr marL="3886200" indent="-228600" algn="l" rtl="0" fontAlgn="base">
        <a:spcBef>
          <a:spcPct val="20000"/>
        </a:spcBef>
        <a:spcAft>
          <a:spcPct val="0"/>
        </a:spcAft>
        <a:buClr>
          <a:schemeClr val="tx2"/>
        </a:buClr>
        <a:buChar char="•"/>
        <a:defRPr sz="17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WMF"/><Relationship Id="rId5" Type="http://schemas.openxmlformats.org/officeDocument/2006/relationships/image" Target="../media/image14.jpeg"/><Relationship Id="rId6" Type="http://schemas.openxmlformats.org/officeDocument/2006/relationships/image" Target="../media/image15.tiff"/><Relationship Id="rId7"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21.tiff"/><Relationship Id="rId5" Type="http://schemas.openxmlformats.org/officeDocument/2006/relationships/image" Target="../media/image22.jpeg"/><Relationship Id="rId6" Type="http://schemas.openxmlformats.org/officeDocument/2006/relationships/image" Target="../media/image23.png"/><Relationship Id="rId7"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p:cNvSpPr>
            <a:spLocks noGrp="1" noChangeArrowheads="1"/>
          </p:cNvSpPr>
          <p:nvPr>
            <p:ph type="ctrTitle"/>
          </p:nvPr>
        </p:nvSpPr>
        <p:spPr>
          <a:xfrm>
            <a:off x="4724400" y="1752600"/>
            <a:ext cx="4114800" cy="3124200"/>
          </a:xfrm>
        </p:spPr>
        <p:txBody>
          <a:bodyPr/>
          <a:lstStyle/>
          <a:p>
            <a:r>
              <a:rPr lang="en-US" sz="3200" dirty="0"/>
              <a:t>CILogon and </a:t>
            </a:r>
            <a:r>
              <a:rPr lang="en-US" sz="3200" dirty="0" smtClean="0"/>
              <a:t/>
            </a:r>
            <a:br>
              <a:rPr lang="en-US" sz="3200" dirty="0" smtClean="0"/>
            </a:br>
            <a:r>
              <a:rPr lang="en-US" sz="3200" dirty="0" smtClean="0"/>
              <a:t>OAuth </a:t>
            </a:r>
            <a:r>
              <a:rPr lang="en-US" sz="3200" dirty="0"/>
              <a:t>for MyProxy: </a:t>
            </a:r>
            <a:br>
              <a:rPr lang="en-US" sz="3200" dirty="0"/>
            </a:br>
            <a:r>
              <a:rPr lang="en-US" sz="3200" dirty="0"/>
              <a:t>Federated Authentication to </a:t>
            </a:r>
            <a:br>
              <a:rPr lang="en-US" sz="3200" dirty="0"/>
            </a:br>
            <a:r>
              <a:rPr lang="en-US" sz="3200" dirty="0"/>
              <a:t>Globus Online and Beyond</a:t>
            </a:r>
          </a:p>
        </p:txBody>
      </p:sp>
      <p:sp>
        <p:nvSpPr>
          <p:cNvPr id="57349" name="Rectangle 5"/>
          <p:cNvSpPr>
            <a:spLocks noGrp="1" noChangeArrowheads="1"/>
          </p:cNvSpPr>
          <p:nvPr>
            <p:ph type="subTitle" idx="1"/>
          </p:nvPr>
        </p:nvSpPr>
        <p:spPr>
          <a:xfrm>
            <a:off x="4724400" y="5029200"/>
            <a:ext cx="4114800" cy="914400"/>
          </a:xfrm>
        </p:spPr>
        <p:txBody>
          <a:bodyPr/>
          <a:lstStyle/>
          <a:p>
            <a:r>
              <a:rPr lang="en-US" b="1" dirty="0" smtClean="0"/>
              <a:t>Jim Basney</a:t>
            </a:r>
            <a:br>
              <a:rPr lang="en-US" b="1" dirty="0" smtClean="0"/>
            </a:br>
            <a:r>
              <a:rPr lang="en-US" dirty="0" err="1" smtClean="0"/>
              <a:t>jbasney@illinois.edu</a:t>
            </a:r>
            <a:endParaRPr lang="en-US" dirty="0"/>
          </a:p>
          <a:p>
            <a:endParaRPr lang="en-US" b="1" dirty="0" smtClean="0"/>
          </a:p>
        </p:txBody>
      </p:sp>
      <p:pic>
        <p:nvPicPr>
          <p:cNvPr id="4" name="Picture 18" descr="UofI-NCSA_logo_RGB"/>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24400" y="685800"/>
            <a:ext cx="533400" cy="661988"/>
          </a:xfrm>
          <a:prstGeom prst="rect">
            <a:avLst/>
          </a:prstGeom>
          <a:noFill/>
        </p:spPr>
      </p:pic>
      <p:pic>
        <p:nvPicPr>
          <p:cNvPr id="5" name="Picture 21" descr="logo whit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10200" y="762000"/>
            <a:ext cx="2438400" cy="460375"/>
          </a:xfrm>
          <a:prstGeom prst="rect">
            <a:avLst/>
          </a:prstGeom>
          <a:noFill/>
        </p:spPr>
      </p:pic>
      <p:sp>
        <p:nvSpPr>
          <p:cNvPr id="6" name="Text Box 20"/>
          <p:cNvSpPr txBox="1">
            <a:spLocks noChangeArrowheads="1"/>
          </p:cNvSpPr>
          <p:nvPr/>
        </p:nvSpPr>
        <p:spPr bwMode="auto">
          <a:xfrm>
            <a:off x="76200" y="6096000"/>
            <a:ext cx="8991600" cy="762000"/>
          </a:xfrm>
          <a:prstGeom prst="rect">
            <a:avLst/>
          </a:prstGeom>
          <a:noFill/>
          <a:ln w="9525">
            <a:noFill/>
            <a:miter lim="800000"/>
            <a:headEnd/>
            <a:tailEnd/>
          </a:ln>
          <a:effectLst/>
        </p:spPr>
        <p:txBody>
          <a:bodyPr wrap="square">
            <a:prstTxWarp prst="textNoShape">
              <a:avLst/>
            </a:prstTxWarp>
            <a:normAutofit fontScale="92500"/>
          </a:bodyPr>
          <a:lstStyle/>
          <a:p>
            <a:pPr>
              <a:lnSpc>
                <a:spcPct val="110000"/>
              </a:lnSpc>
              <a:defRPr/>
            </a:pPr>
            <a:r>
              <a:rPr lang="en-US" sz="1200" dirty="0">
                <a:solidFill>
                  <a:srgbClr val="FFFFFF"/>
                </a:solidFill>
              </a:rPr>
              <a:t>This material is based upon work supported by the National Science Foundation under grant number 0943633 and by the Department of Energy under award number DE-SC0008597. Any opinions, findings, and conclusions or recommendations expressed in this material are those of the authors and do not necessarily reflect the views of the United States Government or any agency thereof.</a:t>
            </a:r>
          </a:p>
        </p:txBody>
      </p:sp>
    </p:spTree>
    <p:extLst>
      <p:ext uri="{BB962C8B-B14F-4D97-AF65-F5344CB8AC3E}">
        <p14:creationId xmlns:p14="http://schemas.microsoft.com/office/powerpoint/2010/main" val="37997286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solidFill>
                  <a:srgbClr val="FFFFFF"/>
                </a:solidFill>
              </a:rPr>
              <a:t>CILogon and OAuth for MyProxy</a:t>
            </a:r>
            <a:endParaRPr lang="en-US">
              <a:solidFill>
                <a:srgbClr val="FFFFFF"/>
              </a:solidFill>
            </a:endParaRPr>
          </a:p>
        </p:txBody>
      </p:sp>
      <p:pic>
        <p:nvPicPr>
          <p:cNvPr id="3" name="Picture 2" descr="2013-04-go6.tiff"/>
          <p:cNvPicPr>
            <a:picLocks noChangeAspect="1"/>
          </p:cNvPicPr>
          <p:nvPr/>
        </p:nvPicPr>
        <p:blipFill rotWithShape="1">
          <a:blip r:embed="rId3">
            <a:extLst>
              <a:ext uri="{28A0092B-C50C-407E-A947-70E740481C1C}">
                <a14:useLocalDpi xmlns:a14="http://schemas.microsoft.com/office/drawing/2010/main" val="0"/>
              </a:ext>
            </a:extLst>
          </a:blip>
          <a:srcRect b="42695"/>
          <a:stretch/>
        </p:blipFill>
        <p:spPr>
          <a:xfrm>
            <a:off x="430530" y="182880"/>
            <a:ext cx="8282940" cy="6126480"/>
          </a:xfrm>
          <a:prstGeom prst="rect">
            <a:avLst/>
          </a:prstGeom>
        </p:spPr>
      </p:pic>
      <p:sp>
        <p:nvSpPr>
          <p:cNvPr id="4" name="Oval 3"/>
          <p:cNvSpPr/>
          <p:nvPr/>
        </p:nvSpPr>
        <p:spPr>
          <a:xfrm>
            <a:off x="1447800" y="1828800"/>
            <a:ext cx="774700" cy="3048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latin typeface="Arial"/>
            </a:endParaRPr>
          </a:p>
        </p:txBody>
      </p:sp>
      <p:sp>
        <p:nvSpPr>
          <p:cNvPr id="5" name="Oval 4"/>
          <p:cNvSpPr/>
          <p:nvPr/>
        </p:nvSpPr>
        <p:spPr>
          <a:xfrm>
            <a:off x="5791200" y="1828800"/>
            <a:ext cx="838200" cy="3048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latin typeface="Arial"/>
            </a:endParaRPr>
          </a:p>
        </p:txBody>
      </p:sp>
    </p:spTree>
    <p:extLst>
      <p:ext uri="{BB962C8B-B14F-4D97-AF65-F5344CB8AC3E}">
        <p14:creationId xmlns:p14="http://schemas.microsoft.com/office/powerpoint/2010/main" val="1421544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solidFill>
                  <a:srgbClr val="FFFFFF"/>
                </a:solidFill>
              </a:rPr>
              <a:t>CILogon and OAuth for MyProxy</a:t>
            </a:r>
            <a:endParaRPr lang="en-US">
              <a:solidFill>
                <a:srgbClr val="FFFFFF"/>
              </a:solidFill>
            </a:endParaRPr>
          </a:p>
        </p:txBody>
      </p:sp>
      <p:pic>
        <p:nvPicPr>
          <p:cNvPr id="5" name="Picture 4" descr="2013-04-cilogonpkcs1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 y="811530"/>
            <a:ext cx="7498080" cy="5234940"/>
          </a:xfrm>
          <a:prstGeom prst="rect">
            <a:avLst/>
          </a:prstGeom>
        </p:spPr>
      </p:pic>
      <p:sp>
        <p:nvSpPr>
          <p:cNvPr id="8" name="Right Arrow 7"/>
          <p:cNvSpPr/>
          <p:nvPr/>
        </p:nvSpPr>
        <p:spPr>
          <a:xfrm>
            <a:off x="2743200" y="3886200"/>
            <a:ext cx="508000" cy="26670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latin typeface="Arial"/>
            </a:endParaRPr>
          </a:p>
        </p:txBody>
      </p:sp>
    </p:spTree>
    <p:extLst>
      <p:ext uri="{BB962C8B-B14F-4D97-AF65-F5344CB8AC3E}">
        <p14:creationId xmlns:p14="http://schemas.microsoft.com/office/powerpoint/2010/main" val="38633836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CILogon CLI</a:t>
            </a:r>
            <a:endParaRPr lang="en-US" dirty="0"/>
          </a:p>
        </p:txBody>
      </p:sp>
      <p:sp>
        <p:nvSpPr>
          <p:cNvPr id="3" name="Content Placeholder 2"/>
          <p:cNvSpPr>
            <a:spLocks noGrp="1"/>
          </p:cNvSpPr>
          <p:nvPr>
            <p:ph idx="1"/>
          </p:nvPr>
        </p:nvSpPr>
        <p:spPr>
          <a:xfrm>
            <a:off x="742950" y="1417638"/>
            <a:ext cx="7658100" cy="4856163"/>
          </a:xfrm>
        </p:spPr>
        <p:txBody>
          <a:bodyPr>
            <a:normAutofit fontScale="85000" lnSpcReduction="20000"/>
          </a:bodyPr>
          <a:lstStyle/>
          <a:p>
            <a:pPr marL="0" indent="0">
              <a:buNone/>
            </a:pPr>
            <a:r>
              <a:rPr lang="en-US" sz="1600" dirty="0" smtClean="0"/>
              <a:t>$ </a:t>
            </a:r>
            <a:r>
              <a:rPr lang="en-US" sz="1600" b="1" dirty="0"/>
              <a:t>curl </a:t>
            </a:r>
            <a:r>
              <a:rPr lang="en-US" sz="1600" b="1" dirty="0" smtClean="0"/>
              <a:t>-O </a:t>
            </a:r>
            <a:r>
              <a:rPr lang="en-US" sz="1600" b="1" dirty="0"/>
              <a:t>https://cilogon.org/</a:t>
            </a:r>
            <a:r>
              <a:rPr lang="en-US" sz="1600" b="1" dirty="0" err="1"/>
              <a:t>ecp.pl</a:t>
            </a:r>
            <a:endParaRPr lang="en-US" sz="1600" b="1" dirty="0"/>
          </a:p>
          <a:p>
            <a:pPr marL="0" indent="0">
              <a:buNone/>
            </a:pPr>
            <a:r>
              <a:rPr lang="en-US" sz="1600" dirty="0" smtClean="0"/>
              <a:t>$ </a:t>
            </a:r>
            <a:r>
              <a:rPr lang="en-US" sz="1600" b="1" dirty="0" err="1"/>
              <a:t>perl</a:t>
            </a:r>
            <a:r>
              <a:rPr lang="en-US" sz="1600" b="1" dirty="0"/>
              <a:t> </a:t>
            </a:r>
            <a:r>
              <a:rPr lang="en-US" sz="1600" b="1" dirty="0" err="1"/>
              <a:t>ecp.pl</a:t>
            </a:r>
            <a:r>
              <a:rPr lang="en-US" sz="1600" b="1" dirty="0"/>
              <a:t> --get cert -c create -k </a:t>
            </a:r>
            <a:r>
              <a:rPr lang="en-US" sz="1600" b="1" dirty="0" err="1"/>
              <a:t>userkey.pem</a:t>
            </a:r>
            <a:r>
              <a:rPr lang="en-US" sz="1600" b="1" dirty="0"/>
              <a:t> -o </a:t>
            </a:r>
            <a:r>
              <a:rPr lang="en-US" sz="1600" b="1" dirty="0" err="1"/>
              <a:t>usercert.pem</a:t>
            </a:r>
            <a:r>
              <a:rPr lang="en-US" sz="1600" b="1" dirty="0"/>
              <a:t> -t 12</a:t>
            </a:r>
          </a:p>
          <a:p>
            <a:pPr marL="0" indent="0">
              <a:buNone/>
            </a:pPr>
            <a:r>
              <a:rPr lang="en-US" sz="1600" dirty="0"/>
              <a:t>Select an Identity Provider (IdP):</a:t>
            </a:r>
          </a:p>
          <a:p>
            <a:pPr marL="0" indent="0">
              <a:buNone/>
            </a:pPr>
            <a:r>
              <a:rPr lang="en-US" sz="1600" dirty="0"/>
              <a:t>  1&gt; LIGO Scientific Collaboration</a:t>
            </a:r>
          </a:p>
          <a:p>
            <a:pPr marL="0" indent="0">
              <a:buNone/>
            </a:pPr>
            <a:r>
              <a:rPr lang="en-US" sz="1600" dirty="0"/>
              <a:t>  2&gt; LTER Network</a:t>
            </a:r>
          </a:p>
          <a:p>
            <a:pPr marL="0" indent="0">
              <a:buNone/>
            </a:pPr>
            <a:r>
              <a:rPr lang="en-US" sz="1600" dirty="0"/>
              <a:t>  3&gt; ProtectNetwork</a:t>
            </a:r>
          </a:p>
          <a:p>
            <a:pPr marL="0" indent="0">
              <a:buNone/>
            </a:pPr>
            <a:r>
              <a:rPr lang="en-US" sz="1600" dirty="0"/>
              <a:t>  4&gt; University of Chicago</a:t>
            </a:r>
          </a:p>
          <a:p>
            <a:pPr marL="0" indent="0">
              <a:buNone/>
            </a:pPr>
            <a:r>
              <a:rPr lang="en-US" sz="1600" dirty="0"/>
              <a:t>  5&gt; University of Illinois at Urbana-Champaign</a:t>
            </a:r>
          </a:p>
          <a:p>
            <a:pPr marL="0" indent="0">
              <a:buNone/>
            </a:pPr>
            <a:r>
              <a:rPr lang="en-US" sz="1600" dirty="0"/>
              <a:t>  6&gt; University of Washington</a:t>
            </a:r>
          </a:p>
          <a:p>
            <a:pPr marL="0" indent="0">
              <a:buNone/>
            </a:pPr>
            <a:r>
              <a:rPr lang="en-US" sz="1600" dirty="0"/>
              <a:t>  7&gt; University of Wisconsin-Madison</a:t>
            </a:r>
          </a:p>
          <a:p>
            <a:pPr marL="0" indent="0">
              <a:buNone/>
            </a:pPr>
            <a:r>
              <a:rPr lang="en-US" sz="1600" dirty="0"/>
              <a:t>  8&gt; Specify the URL of another IdP</a:t>
            </a:r>
          </a:p>
          <a:p>
            <a:pPr marL="0" indent="0">
              <a:buNone/>
            </a:pPr>
            <a:endParaRPr lang="en-US" sz="1600" dirty="0"/>
          </a:p>
          <a:p>
            <a:pPr marL="0" indent="0">
              <a:buNone/>
            </a:pPr>
            <a:r>
              <a:rPr lang="en-US" sz="1600" dirty="0"/>
              <a:t>Choose [3]: </a:t>
            </a:r>
            <a:r>
              <a:rPr lang="en-US" sz="1600" b="1" dirty="0"/>
              <a:t>5</a:t>
            </a:r>
          </a:p>
          <a:p>
            <a:pPr marL="0" indent="0">
              <a:buNone/>
            </a:pPr>
            <a:r>
              <a:rPr lang="en-US" sz="1600" dirty="0"/>
              <a:t>Enter a username for the Identity Provider: </a:t>
            </a:r>
            <a:r>
              <a:rPr lang="en-US" sz="1600" b="1" dirty="0"/>
              <a:t>jbasney</a:t>
            </a:r>
          </a:p>
          <a:p>
            <a:pPr marL="0" indent="0">
              <a:buNone/>
            </a:pPr>
            <a:r>
              <a:rPr lang="en-US" sz="1600" dirty="0"/>
              <a:t>Enter a password for the Identity Provider: </a:t>
            </a:r>
            <a:r>
              <a:rPr lang="en-US" sz="1600" b="1" dirty="0"/>
              <a:t>***********</a:t>
            </a:r>
            <a:r>
              <a:rPr lang="en-US" sz="1600" b="1" dirty="0" smtClean="0"/>
              <a:t>*</a:t>
            </a:r>
            <a:endParaRPr lang="en-US" sz="1600" dirty="0"/>
          </a:p>
          <a:p>
            <a:pPr marL="0" indent="0">
              <a:buNone/>
            </a:pPr>
            <a:r>
              <a:rPr lang="en-US" sz="1600" b="1" dirty="0" smtClean="0"/>
              <a:t>$ </a:t>
            </a:r>
            <a:r>
              <a:rPr lang="en-US" sz="1600" b="1" dirty="0"/>
              <a:t>grid-proxy-</a:t>
            </a:r>
            <a:r>
              <a:rPr lang="en-US" sz="1600" b="1" dirty="0" err="1"/>
              <a:t>init</a:t>
            </a:r>
            <a:r>
              <a:rPr lang="en-US" sz="1600" b="1" dirty="0"/>
              <a:t> -cert </a:t>
            </a:r>
            <a:r>
              <a:rPr lang="en-US" sz="1600" b="1" dirty="0" err="1"/>
              <a:t>usercert.pem</a:t>
            </a:r>
            <a:r>
              <a:rPr lang="en-US" sz="1600" b="1" dirty="0"/>
              <a:t> -key </a:t>
            </a:r>
            <a:r>
              <a:rPr lang="en-US" sz="1600" b="1" dirty="0" err="1"/>
              <a:t>userkey.pem</a:t>
            </a:r>
            <a:r>
              <a:rPr lang="en-US" sz="1600" b="1" dirty="0"/>
              <a:t> -hours 4</a:t>
            </a:r>
          </a:p>
          <a:p>
            <a:pPr marL="0" indent="0">
              <a:buNone/>
            </a:pPr>
            <a:r>
              <a:rPr lang="en-US" sz="1600" dirty="0"/>
              <a:t>Your identity: </a:t>
            </a:r>
            <a:r>
              <a:rPr lang="en-US" sz="1600" dirty="0" smtClean="0"/>
              <a:t>/</a:t>
            </a:r>
            <a:r>
              <a:rPr lang="en-US" sz="1600" dirty="0"/>
              <a:t>DC=org/DC=cilogon/C=US/O=University of Illinois at Urbana-</a:t>
            </a:r>
            <a:r>
              <a:rPr lang="en-US" sz="1600" dirty="0" smtClean="0"/>
              <a:t>Champaign/</a:t>
            </a:r>
            <a:r>
              <a:rPr lang="en-US" sz="1600" dirty="0"/>
              <a:t>CN=James Basney A534</a:t>
            </a:r>
          </a:p>
          <a:p>
            <a:pPr marL="0" indent="0">
              <a:buNone/>
            </a:pPr>
            <a:r>
              <a:rPr lang="en-US" sz="1600" dirty="0"/>
              <a:t>Creating proxy .................................... Done</a:t>
            </a:r>
          </a:p>
          <a:p>
            <a:pPr marL="0" indent="0">
              <a:buNone/>
            </a:pPr>
            <a:r>
              <a:rPr lang="en-US" sz="1600" dirty="0"/>
              <a:t>Your proxy is valid until: Thu Mar 14 18:26:56 2013</a:t>
            </a:r>
          </a:p>
          <a:p>
            <a:pPr marL="0" indent="0">
              <a:buNone/>
            </a:pPr>
            <a:r>
              <a:rPr lang="en-US" sz="1600" dirty="0" smtClean="0"/>
              <a:t>$ </a:t>
            </a:r>
            <a:r>
              <a:rPr lang="en-US" sz="1600" b="1" dirty="0" err="1"/>
              <a:t>gsissh</a:t>
            </a:r>
            <a:r>
              <a:rPr lang="en-US" sz="1600" b="1" dirty="0"/>
              <a:t> </a:t>
            </a:r>
            <a:r>
              <a:rPr lang="en-US" sz="1600" b="1" dirty="0" err="1" smtClean="0"/>
              <a:t>citest.example.edu</a:t>
            </a:r>
            <a:endParaRPr lang="en-US" sz="1600" b="1" dirty="0"/>
          </a:p>
          <a:p>
            <a:pPr marL="0" indent="0">
              <a:buNone/>
            </a:pPr>
            <a:r>
              <a:rPr lang="en-US" sz="1600" dirty="0" smtClean="0"/>
              <a:t>[</a:t>
            </a:r>
            <a:r>
              <a:rPr lang="en-US" sz="1600" dirty="0" err="1"/>
              <a:t>jbasney</a:t>
            </a:r>
            <a:r>
              <a:rPr lang="en-US" sz="1600" dirty="0" err="1" smtClean="0"/>
              <a:t>@citest</a:t>
            </a:r>
            <a:r>
              <a:rPr lang="en-US" sz="1600" dirty="0" smtClean="0"/>
              <a:t> </a:t>
            </a:r>
            <a:r>
              <a:rPr lang="en-US" sz="1600" dirty="0"/>
              <a:t>~]$ </a:t>
            </a:r>
          </a:p>
        </p:txBody>
      </p:sp>
      <p:sp>
        <p:nvSpPr>
          <p:cNvPr id="4" name="Footer Placeholder 3"/>
          <p:cNvSpPr>
            <a:spLocks noGrp="1"/>
          </p:cNvSpPr>
          <p:nvPr>
            <p:ph type="ftr" sz="quarter" idx="10"/>
          </p:nvPr>
        </p:nvSpPr>
        <p:spPr/>
        <p:txBody>
          <a:body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51694193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b="1" dirty="0" smtClean="0"/>
              <a:t>MyProxy</a:t>
            </a:r>
            <a:r>
              <a:rPr lang="en-US" dirty="0" smtClean="0"/>
              <a:t/>
            </a:r>
            <a:br>
              <a:rPr lang="en-US" dirty="0" smtClean="0"/>
            </a:br>
            <a:r>
              <a:rPr lang="en-US" dirty="0" smtClean="0"/>
              <a:t>http://</a:t>
            </a:r>
            <a:r>
              <a:rPr lang="en-US" dirty="0" err="1" smtClean="0"/>
              <a:t>myproxy.ncsa.uiuc.edu</a:t>
            </a:r>
            <a:r>
              <a:rPr lang="en-US" dirty="0" smtClean="0"/>
              <a:t>/</a:t>
            </a:r>
          </a:p>
          <a:p>
            <a:r>
              <a:rPr lang="en-US" b="1" dirty="0" smtClean="0"/>
              <a:t>OAuth </a:t>
            </a:r>
            <a:r>
              <a:rPr lang="en-US" b="1" dirty="0"/>
              <a:t>for </a:t>
            </a:r>
            <a:r>
              <a:rPr lang="en-US" b="1" dirty="0" smtClean="0"/>
              <a:t>MyProxy</a:t>
            </a:r>
            <a:r>
              <a:rPr lang="en-US" dirty="0" smtClean="0"/>
              <a:t/>
            </a:r>
            <a:br>
              <a:rPr lang="en-US" dirty="0" smtClean="0"/>
            </a:br>
            <a:r>
              <a:rPr lang="en-US" dirty="0" smtClean="0"/>
              <a:t>http</a:t>
            </a:r>
            <a:r>
              <a:rPr lang="en-US" dirty="0"/>
              <a:t>://</a:t>
            </a:r>
            <a:r>
              <a:rPr lang="en-US" dirty="0" err="1"/>
              <a:t>www.sciencegatewaysecurity.org</a:t>
            </a:r>
            <a:r>
              <a:rPr lang="en-US" dirty="0" smtClean="0"/>
              <a:t>/</a:t>
            </a:r>
            <a:endParaRPr lang="en-US" dirty="0" smtClean="0"/>
          </a:p>
          <a:p>
            <a:r>
              <a:rPr lang="en-US" b="1" dirty="0" smtClean="0"/>
              <a:t>Globus </a:t>
            </a:r>
            <a:r>
              <a:rPr lang="en-US" b="1" dirty="0"/>
              <a:t>Connect Multiuser</a:t>
            </a:r>
            <a:br>
              <a:rPr lang="en-US" b="1" dirty="0"/>
            </a:br>
            <a:r>
              <a:rPr lang="en-US" dirty="0"/>
              <a:t>https://</a:t>
            </a:r>
            <a:r>
              <a:rPr lang="en-US" dirty="0" err="1"/>
              <a:t>www.globusonline.org</a:t>
            </a:r>
            <a:r>
              <a:rPr lang="en-US" dirty="0"/>
              <a:t>/</a:t>
            </a:r>
            <a:r>
              <a:rPr lang="en-US" dirty="0" err="1"/>
              <a:t>gcmu</a:t>
            </a:r>
            <a:r>
              <a:rPr lang="en-US" dirty="0"/>
              <a:t>/</a:t>
            </a:r>
          </a:p>
          <a:p>
            <a:r>
              <a:rPr lang="en-US" b="1" dirty="0" smtClean="0"/>
              <a:t>CILogon</a:t>
            </a:r>
            <a:r>
              <a:rPr lang="en-US" dirty="0"/>
              <a:t/>
            </a:r>
            <a:br>
              <a:rPr lang="en-US" dirty="0"/>
            </a:br>
            <a:r>
              <a:rPr lang="en-US" dirty="0"/>
              <a:t>https://cilogon.org/</a:t>
            </a:r>
          </a:p>
          <a:p>
            <a:r>
              <a:rPr lang="en-US" b="1" dirty="0" smtClean="0"/>
              <a:t>Shibboleth</a:t>
            </a:r>
            <a:r>
              <a:rPr lang="en-US" dirty="0"/>
              <a:t/>
            </a:r>
            <a:br>
              <a:rPr lang="en-US" dirty="0"/>
            </a:br>
            <a:r>
              <a:rPr lang="en-US" dirty="0"/>
              <a:t>http://</a:t>
            </a:r>
            <a:r>
              <a:rPr lang="en-US" dirty="0" err="1"/>
              <a:t>shibboleth.net</a:t>
            </a:r>
            <a:r>
              <a:rPr lang="en-US" dirty="0"/>
              <a:t>/</a:t>
            </a:r>
          </a:p>
          <a:p>
            <a:r>
              <a:rPr lang="en-US" b="1" dirty="0" smtClean="0"/>
              <a:t>InCommon Federation</a:t>
            </a:r>
            <a:br>
              <a:rPr lang="en-US" b="1" dirty="0" smtClean="0"/>
            </a:br>
            <a:r>
              <a:rPr lang="en-US" dirty="0"/>
              <a:t>https://</a:t>
            </a:r>
            <a:r>
              <a:rPr lang="en-US" dirty="0" err="1"/>
              <a:t>www.incommon.org</a:t>
            </a:r>
            <a:r>
              <a:rPr lang="en-US" dirty="0"/>
              <a:t>/federation</a:t>
            </a:r>
            <a:r>
              <a:rPr lang="en-US" dirty="0" smtClean="0"/>
              <a:t>/</a:t>
            </a:r>
            <a:endParaRPr lang="en-US" b="1" dirty="0" smtClean="0"/>
          </a:p>
        </p:txBody>
      </p:sp>
      <p:sp>
        <p:nvSpPr>
          <p:cNvPr id="4" name="Footer Placeholder 3"/>
          <p:cNvSpPr>
            <a:spLocks noGrp="1"/>
          </p:cNvSpPr>
          <p:nvPr>
            <p:ph type="ftr" sz="quarter" idx="10"/>
          </p:nvPr>
        </p:nvSpPr>
        <p:spPr/>
        <p:txBody>
          <a:bodyPr/>
          <a:lstStyle/>
          <a:p>
            <a:r>
              <a:rPr lang="en-US" smtClean="0">
                <a:solidFill>
                  <a:srgbClr val="FFFFFF"/>
                </a:solidFill>
              </a:rPr>
              <a:t>CILogon and OAuth for MyProxy</a:t>
            </a:r>
            <a:endParaRPr lang="en-US">
              <a:solidFill>
                <a:srgbClr val="FFFFFF"/>
              </a:solidFill>
            </a:endParaRPr>
          </a:p>
        </p:txBody>
      </p:sp>
    </p:spTree>
    <p:extLst>
      <p:ext uri="{BB962C8B-B14F-4D97-AF65-F5344CB8AC3E}">
        <p14:creationId xmlns:p14="http://schemas.microsoft.com/office/powerpoint/2010/main" val="32259551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371600"/>
            <a:ext cx="4572000" cy="4724400"/>
          </a:xfrm>
        </p:spPr>
        <p:txBody>
          <a:bodyPr/>
          <a:lstStyle/>
          <a:p>
            <a:r>
              <a:rPr lang="en-US" dirty="0" smtClean="0"/>
              <a:t>Federated authentication </a:t>
            </a:r>
            <a:r>
              <a:rPr lang="en-US" dirty="0" smtClean="0"/>
              <a:t>to Globus </a:t>
            </a:r>
            <a:r>
              <a:rPr lang="en-US" dirty="0" smtClean="0"/>
              <a:t>Online via CILogon</a:t>
            </a:r>
            <a:endParaRPr lang="en-US" dirty="0" smtClean="0"/>
          </a:p>
          <a:p>
            <a:endParaRPr lang="en-US" dirty="0" smtClean="0"/>
          </a:p>
          <a:p>
            <a:r>
              <a:rPr lang="en-US" dirty="0" smtClean="0"/>
              <a:t>Globus Online </a:t>
            </a:r>
            <a:r>
              <a:rPr lang="en-US" dirty="0"/>
              <a:t>e</a:t>
            </a:r>
            <a:r>
              <a:rPr lang="en-US" dirty="0" smtClean="0"/>
              <a:t>ndpoint </a:t>
            </a:r>
            <a:r>
              <a:rPr lang="en-US" dirty="0" smtClean="0"/>
              <a:t>activation via </a:t>
            </a:r>
            <a:br>
              <a:rPr lang="en-US" dirty="0" smtClean="0"/>
            </a:br>
            <a:r>
              <a:rPr lang="en-US" dirty="0" smtClean="0"/>
              <a:t>OAuth for MyProxy</a:t>
            </a:r>
            <a:endParaRPr lang="en-US" dirty="0" smtClean="0"/>
          </a:p>
          <a:p>
            <a:endParaRPr lang="en-US" dirty="0" smtClean="0"/>
          </a:p>
          <a:p>
            <a:r>
              <a:rPr lang="en-US" dirty="0" smtClean="0"/>
              <a:t>Getting X.509 certificates directly from </a:t>
            </a:r>
            <a:r>
              <a:rPr lang="en-US" dirty="0" smtClean="0"/>
              <a:t>CILogon</a:t>
            </a:r>
          </a:p>
        </p:txBody>
      </p:sp>
      <p:sp>
        <p:nvSpPr>
          <p:cNvPr id="4" name="Footer Placeholder 3"/>
          <p:cNvSpPr>
            <a:spLocks noGrp="1"/>
          </p:cNvSpPr>
          <p:nvPr>
            <p:ph type="ftr" sz="quarter" idx="10"/>
          </p:nvPr>
        </p:nvSpPr>
        <p:spPr/>
        <p:txBody>
          <a:bodyPr/>
          <a:lstStyle/>
          <a:p>
            <a:r>
              <a:rPr lang="en-US" smtClean="0">
                <a:solidFill>
                  <a:srgbClr val="FFFFFF"/>
                </a:solidFill>
              </a:rPr>
              <a:t>CILogon and OAuth for MyProxy</a:t>
            </a:r>
            <a:endParaRPr lang="en-US">
              <a:solidFill>
                <a:srgbClr val="FFFFFF"/>
              </a:solidFill>
            </a:endParaRPr>
          </a:p>
        </p:txBody>
      </p:sp>
      <p:pic>
        <p:nvPicPr>
          <p:cNvPr id="5" name="Picture 4" descr="MP900442488.JPG"/>
          <p:cNvPicPr>
            <a:picLocks noChangeAspect="1"/>
          </p:cNvPicPr>
          <p:nvPr/>
        </p:nvPicPr>
        <p:blipFill rotWithShape="1">
          <a:blip r:embed="rId3">
            <a:extLst>
              <a:ext uri="{28A0092B-C50C-407E-A947-70E740481C1C}">
                <a14:useLocalDpi xmlns:a14="http://schemas.microsoft.com/office/drawing/2010/main" val="0"/>
              </a:ext>
            </a:extLst>
          </a:blip>
          <a:srcRect t="5548" b="5430"/>
          <a:stretch/>
        </p:blipFill>
        <p:spPr>
          <a:xfrm>
            <a:off x="4800600" y="1447800"/>
            <a:ext cx="3854450" cy="4471416"/>
          </a:xfrm>
          <a:prstGeom prst="rect">
            <a:avLst/>
          </a:prstGeom>
        </p:spPr>
      </p:pic>
    </p:spTree>
    <p:extLst>
      <p:ext uri="{BB962C8B-B14F-4D97-AF65-F5344CB8AC3E}">
        <p14:creationId xmlns:p14="http://schemas.microsoft.com/office/powerpoint/2010/main" val="3338640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solidFill>
                  <a:srgbClr val="FFFFFF"/>
                </a:solidFill>
              </a:rPr>
              <a:t>CILogon and OAuth for MyProxy</a:t>
            </a:r>
            <a:endParaRPr lang="en-US">
              <a:solidFill>
                <a:srgbClr val="FFFFFF"/>
              </a:solidFill>
            </a:endParaRPr>
          </a:p>
        </p:txBody>
      </p:sp>
      <p:pic>
        <p:nvPicPr>
          <p:cNvPr id="5" name="Picture 4" descr="2013-03-gosignin.tiff"/>
          <p:cNvPicPr>
            <a:picLocks noChangeAspect="1"/>
          </p:cNvPicPr>
          <p:nvPr/>
        </p:nvPicPr>
        <p:blipFill rotWithShape="1">
          <a:blip r:embed="rId3">
            <a:extLst>
              <a:ext uri="{28A0092B-C50C-407E-A947-70E740481C1C}">
                <a14:useLocalDpi xmlns:a14="http://schemas.microsoft.com/office/drawing/2010/main" val="0"/>
              </a:ext>
            </a:extLst>
          </a:blip>
          <a:srcRect t="4" b="39353"/>
          <a:stretch/>
        </p:blipFill>
        <p:spPr>
          <a:xfrm>
            <a:off x="415290" y="182880"/>
            <a:ext cx="8313420" cy="6035021"/>
          </a:xfrm>
          <a:prstGeom prst="rect">
            <a:avLst/>
          </a:prstGeom>
        </p:spPr>
      </p:pic>
      <p:sp>
        <p:nvSpPr>
          <p:cNvPr id="6" name="Oval 5"/>
          <p:cNvSpPr/>
          <p:nvPr/>
        </p:nvSpPr>
        <p:spPr>
          <a:xfrm>
            <a:off x="5029200" y="2057400"/>
            <a:ext cx="698500" cy="3683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4432300" y="2082800"/>
            <a:ext cx="508000" cy="26670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483100" y="3556000"/>
            <a:ext cx="1155700" cy="3683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3886200" y="3581400"/>
            <a:ext cx="508000" cy="26670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82464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CILogon and OAuth for MyProxy</a:t>
            </a:r>
            <a:endParaRPr lang="en-US"/>
          </a:p>
        </p:txBody>
      </p:sp>
      <p:cxnSp>
        <p:nvCxnSpPr>
          <p:cNvPr id="14" name="Straight Arrow Connector 13"/>
          <p:cNvCxnSpPr/>
          <p:nvPr/>
        </p:nvCxnSpPr>
        <p:spPr>
          <a:xfrm>
            <a:off x="2514600" y="4114800"/>
            <a:ext cx="3276600" cy="99060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9" name="Straight Arrow Connector 8"/>
          <p:cNvCxnSpPr/>
          <p:nvPr/>
        </p:nvCxnSpPr>
        <p:spPr>
          <a:xfrm flipH="1">
            <a:off x="2514600" y="3810000"/>
            <a:ext cx="3352800" cy="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a:xfrm flipV="1">
            <a:off x="7696200" y="4114800"/>
            <a:ext cx="0" cy="60960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44" name="Straight Arrow Connector 43"/>
          <p:cNvCxnSpPr/>
          <p:nvPr/>
        </p:nvCxnSpPr>
        <p:spPr>
          <a:xfrm>
            <a:off x="8001000" y="4114800"/>
            <a:ext cx="0" cy="60960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48" name="Straight Arrow Connector 47"/>
          <p:cNvCxnSpPr/>
          <p:nvPr/>
        </p:nvCxnSpPr>
        <p:spPr>
          <a:xfrm flipH="1">
            <a:off x="2514600" y="1371600"/>
            <a:ext cx="3352800" cy="12192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a:off x="2514600" y="2895600"/>
            <a:ext cx="3429000"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36" name="Picture 35" descr="20110920-uiuc-login.tiff"/>
          <p:cNvPicPr>
            <a:picLocks noChangeAspect="1"/>
          </p:cNvPicPr>
          <p:nvPr/>
        </p:nvPicPr>
        <p:blipFill rotWithShape="1">
          <a:blip r:embed="rId3" cstate="print">
            <a:extLst>
              <a:ext uri="{28A0092B-C50C-407E-A947-70E740481C1C}">
                <a14:useLocalDpi xmlns:a14="http://schemas.microsoft.com/office/drawing/2010/main"/>
              </a:ext>
            </a:extLst>
          </a:blip>
          <a:srcRect l="11350" t="1" r="43650" b="44472"/>
          <a:stretch/>
        </p:blipFill>
        <p:spPr>
          <a:xfrm>
            <a:off x="6019800" y="685800"/>
            <a:ext cx="1828800" cy="1371600"/>
          </a:xfrm>
          <a:prstGeom prst="rect">
            <a:avLst/>
          </a:prstGeom>
          <a:ln>
            <a:solidFill>
              <a:srgbClr val="4F81BD"/>
            </a:solidFill>
          </a:ln>
        </p:spPr>
      </p:pic>
      <p:pic>
        <p:nvPicPr>
          <p:cNvPr id="46" name="Picture 45" descr="MC900412194.WM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 y="2438400"/>
            <a:ext cx="2044700" cy="1727200"/>
          </a:xfrm>
          <a:prstGeom prst="rect">
            <a:avLst/>
          </a:prstGeom>
        </p:spPr>
      </p:pic>
      <p:cxnSp>
        <p:nvCxnSpPr>
          <p:cNvPr id="16" name="Straight Arrow Connector 15"/>
          <p:cNvCxnSpPr/>
          <p:nvPr/>
        </p:nvCxnSpPr>
        <p:spPr>
          <a:xfrm>
            <a:off x="7924800" y="1447800"/>
            <a:ext cx="457200"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17" name="Picture 16" descr="kerberos.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58200" y="1143000"/>
            <a:ext cx="539750" cy="565150"/>
          </a:xfrm>
          <a:prstGeom prst="rect">
            <a:avLst/>
          </a:prstGeom>
        </p:spPr>
      </p:pic>
      <p:pic>
        <p:nvPicPr>
          <p:cNvPr id="18" name="Picture 17" descr="2013-04-gocilogon2.tiff"/>
          <p:cNvPicPr>
            <a:picLocks noChangeAspect="1"/>
          </p:cNvPicPr>
          <p:nvPr/>
        </p:nvPicPr>
        <p:blipFill rotWithShape="1">
          <a:blip r:embed="rId6">
            <a:extLst>
              <a:ext uri="{28A0092B-C50C-407E-A947-70E740481C1C}">
                <a14:useLocalDpi xmlns:a14="http://schemas.microsoft.com/office/drawing/2010/main" val="0"/>
              </a:ext>
            </a:extLst>
          </a:blip>
          <a:srcRect l="1" t="-3" r="7872" b="58765"/>
          <a:stretch/>
        </p:blipFill>
        <p:spPr>
          <a:xfrm>
            <a:off x="5952744" y="2438400"/>
            <a:ext cx="3191256" cy="1709928"/>
          </a:xfrm>
          <a:prstGeom prst="rect">
            <a:avLst/>
          </a:prstGeom>
        </p:spPr>
      </p:pic>
      <p:pic>
        <p:nvPicPr>
          <p:cNvPr id="21" name="Picture 20" descr="2013-04-go3.tiff"/>
          <p:cNvPicPr>
            <a:picLocks noChangeAspect="1"/>
          </p:cNvPicPr>
          <p:nvPr/>
        </p:nvPicPr>
        <p:blipFill rotWithShape="1">
          <a:blip r:embed="rId7">
            <a:extLst>
              <a:ext uri="{28A0092B-C50C-407E-A947-70E740481C1C}">
                <a14:useLocalDpi xmlns:a14="http://schemas.microsoft.com/office/drawing/2010/main" val="0"/>
              </a:ext>
            </a:extLst>
          </a:blip>
          <a:srcRect r="7873" b="61408"/>
          <a:stretch/>
        </p:blipFill>
        <p:spPr>
          <a:xfrm>
            <a:off x="5952744" y="4724400"/>
            <a:ext cx="3191256" cy="1600200"/>
          </a:xfrm>
          <a:prstGeom prst="rect">
            <a:avLst/>
          </a:prstGeom>
        </p:spPr>
      </p:pic>
      <p:sp>
        <p:nvSpPr>
          <p:cNvPr id="23" name="Cloud Callout 22"/>
          <p:cNvSpPr/>
          <p:nvPr/>
        </p:nvSpPr>
        <p:spPr>
          <a:xfrm>
            <a:off x="4495800" y="1905000"/>
            <a:ext cx="1295400" cy="762000"/>
          </a:xfrm>
          <a:prstGeom prst="cloudCallou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SAML</a:t>
            </a:r>
            <a:endParaRPr lang="en-US" dirty="0"/>
          </a:p>
        </p:txBody>
      </p:sp>
      <p:sp>
        <p:nvSpPr>
          <p:cNvPr id="24" name="Cloud Callout 23"/>
          <p:cNvSpPr/>
          <p:nvPr/>
        </p:nvSpPr>
        <p:spPr>
          <a:xfrm>
            <a:off x="4495800" y="3886200"/>
            <a:ext cx="1295400" cy="762000"/>
          </a:xfrm>
          <a:prstGeom prst="cloudCallou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OAuth</a:t>
            </a:r>
            <a:endParaRPr lang="en-US" dirty="0"/>
          </a:p>
        </p:txBody>
      </p:sp>
    </p:spTree>
    <p:extLst>
      <p:ext uri="{BB962C8B-B14F-4D97-AF65-F5344CB8AC3E}">
        <p14:creationId xmlns:p14="http://schemas.microsoft.com/office/powerpoint/2010/main" val="26904036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solidFill>
                  <a:srgbClr val="FFFFFF"/>
                </a:solidFill>
              </a:rPr>
              <a:t>CILogon and OAuth for MyProxy</a:t>
            </a:r>
            <a:endParaRPr lang="en-US">
              <a:solidFill>
                <a:srgbClr val="FFFFFF"/>
              </a:solidFill>
            </a:endParaRPr>
          </a:p>
        </p:txBody>
      </p:sp>
      <p:pic>
        <p:nvPicPr>
          <p:cNvPr id="3" name="Picture 2" descr="2013-04-goid.tiff"/>
          <p:cNvPicPr>
            <a:picLocks noChangeAspect="1"/>
          </p:cNvPicPr>
          <p:nvPr/>
        </p:nvPicPr>
        <p:blipFill rotWithShape="1">
          <a:blip r:embed="rId3">
            <a:extLst>
              <a:ext uri="{28A0092B-C50C-407E-A947-70E740481C1C}">
                <a14:useLocalDpi xmlns:a14="http://schemas.microsoft.com/office/drawing/2010/main" val="0"/>
              </a:ext>
            </a:extLst>
          </a:blip>
          <a:srcRect b="43550"/>
          <a:stretch/>
        </p:blipFill>
        <p:spPr>
          <a:xfrm>
            <a:off x="430530" y="182880"/>
            <a:ext cx="8282940" cy="6035040"/>
          </a:xfrm>
          <a:prstGeom prst="rect">
            <a:avLst/>
          </a:prstGeom>
        </p:spPr>
      </p:pic>
      <p:sp>
        <p:nvSpPr>
          <p:cNvPr id="4" name="Oval 3"/>
          <p:cNvSpPr/>
          <p:nvPr/>
        </p:nvSpPr>
        <p:spPr>
          <a:xfrm>
            <a:off x="825500" y="2362200"/>
            <a:ext cx="1460500" cy="2286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latin typeface="Arial"/>
            </a:endParaRPr>
          </a:p>
        </p:txBody>
      </p:sp>
      <p:sp>
        <p:nvSpPr>
          <p:cNvPr id="5" name="Right Arrow 4"/>
          <p:cNvSpPr/>
          <p:nvPr/>
        </p:nvSpPr>
        <p:spPr>
          <a:xfrm>
            <a:off x="228600" y="2362200"/>
            <a:ext cx="508000" cy="26670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latin typeface="Arial"/>
            </a:endParaRPr>
          </a:p>
        </p:txBody>
      </p:sp>
    </p:spTree>
    <p:extLst>
      <p:ext uri="{BB962C8B-B14F-4D97-AF65-F5344CB8AC3E}">
        <p14:creationId xmlns:p14="http://schemas.microsoft.com/office/powerpoint/2010/main" val="1322360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solidFill>
                  <a:srgbClr val="FFFFFF"/>
                </a:solidFill>
              </a:rPr>
              <a:t>CILogon and OAuth for MyProxy</a:t>
            </a:r>
            <a:endParaRPr lang="en-US">
              <a:solidFill>
                <a:srgbClr val="FFFFFF"/>
              </a:solidFill>
            </a:endParaRPr>
          </a:p>
        </p:txBody>
      </p:sp>
      <p:pic>
        <p:nvPicPr>
          <p:cNvPr id="3" name="Picture 2" descr="201309-goeusign.tiff"/>
          <p:cNvPicPr>
            <a:picLocks noChangeAspect="1"/>
          </p:cNvPicPr>
          <p:nvPr/>
        </p:nvPicPr>
        <p:blipFill rotWithShape="1">
          <a:blip r:embed="rId2">
            <a:extLst>
              <a:ext uri="{28A0092B-C50C-407E-A947-70E740481C1C}">
                <a14:useLocalDpi xmlns:a14="http://schemas.microsoft.com/office/drawing/2010/main" val="0"/>
              </a:ext>
            </a:extLst>
          </a:blip>
          <a:srcRect t="7" b="51922"/>
          <a:stretch/>
        </p:blipFill>
        <p:spPr>
          <a:xfrm>
            <a:off x="674370" y="152400"/>
            <a:ext cx="7795260" cy="4572000"/>
          </a:xfrm>
          <a:prstGeom prst="rect">
            <a:avLst/>
          </a:prstGeom>
        </p:spPr>
      </p:pic>
    </p:spTree>
    <p:extLst>
      <p:ext uri="{BB962C8B-B14F-4D97-AF65-F5344CB8AC3E}">
        <p14:creationId xmlns:p14="http://schemas.microsoft.com/office/powerpoint/2010/main" val="34244468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solidFill>
                  <a:srgbClr val="FFFFFF"/>
                </a:solidFill>
              </a:rPr>
              <a:t>CILogon and OAuth for MyProxy</a:t>
            </a:r>
            <a:endParaRPr lang="en-US">
              <a:solidFill>
                <a:srgbClr val="FFFFFF"/>
              </a:solidFill>
            </a:endParaRPr>
          </a:p>
        </p:txBody>
      </p:sp>
      <p:pic>
        <p:nvPicPr>
          <p:cNvPr id="3" name="Picture 2" descr="201309-oa4mpegi.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400"/>
            <a:ext cx="7520940" cy="6149340"/>
          </a:xfrm>
          <a:prstGeom prst="rect">
            <a:avLst/>
          </a:prstGeom>
        </p:spPr>
      </p:pic>
    </p:spTree>
    <p:extLst>
      <p:ext uri="{BB962C8B-B14F-4D97-AF65-F5344CB8AC3E}">
        <p14:creationId xmlns:p14="http://schemas.microsoft.com/office/powerpoint/2010/main" val="39196812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solidFill>
                  <a:srgbClr val="FFFFFF"/>
                </a:solidFill>
              </a:rPr>
              <a:t>CILogon and OAuth for MyProxy</a:t>
            </a:r>
            <a:endParaRPr lang="en-US">
              <a:solidFill>
                <a:srgbClr val="FFFFFF"/>
              </a:solidFill>
            </a:endParaRPr>
          </a:p>
        </p:txBody>
      </p:sp>
      <p:pic>
        <p:nvPicPr>
          <p:cNvPr id="4" name="Picture 3" descr="2013-04-go4.tiff"/>
          <p:cNvPicPr>
            <a:picLocks noChangeAspect="1"/>
          </p:cNvPicPr>
          <p:nvPr/>
        </p:nvPicPr>
        <p:blipFill rotWithShape="1">
          <a:blip r:embed="rId3">
            <a:extLst>
              <a:ext uri="{28A0092B-C50C-407E-A947-70E740481C1C}">
                <a14:useLocalDpi xmlns:a14="http://schemas.microsoft.com/office/drawing/2010/main" val="0"/>
              </a:ext>
            </a:extLst>
          </a:blip>
          <a:srcRect b="43550"/>
          <a:stretch/>
        </p:blipFill>
        <p:spPr>
          <a:xfrm>
            <a:off x="430530" y="182880"/>
            <a:ext cx="8282940" cy="6035040"/>
          </a:xfrm>
          <a:prstGeom prst="rect">
            <a:avLst/>
          </a:prstGeom>
        </p:spPr>
      </p:pic>
      <p:sp>
        <p:nvSpPr>
          <p:cNvPr id="5" name="Oval 4"/>
          <p:cNvSpPr/>
          <p:nvPr/>
        </p:nvSpPr>
        <p:spPr>
          <a:xfrm>
            <a:off x="3568700" y="3937000"/>
            <a:ext cx="685800" cy="3683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latin typeface="Arial"/>
            </a:endParaRPr>
          </a:p>
        </p:txBody>
      </p:sp>
      <p:sp>
        <p:nvSpPr>
          <p:cNvPr id="6" name="Right Arrow 5"/>
          <p:cNvSpPr/>
          <p:nvPr/>
        </p:nvSpPr>
        <p:spPr>
          <a:xfrm>
            <a:off x="2971800" y="3962400"/>
            <a:ext cx="508000" cy="26670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latin typeface="Arial"/>
            </a:endParaRPr>
          </a:p>
        </p:txBody>
      </p:sp>
    </p:spTree>
    <p:extLst>
      <p:ext uri="{BB962C8B-B14F-4D97-AF65-F5344CB8AC3E}">
        <p14:creationId xmlns:p14="http://schemas.microsoft.com/office/powerpoint/2010/main" val="42119688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CILogon and OAuth for MyProxy</a:t>
            </a:r>
            <a:endParaRPr lang="en-US"/>
          </a:p>
        </p:txBody>
      </p:sp>
      <p:cxnSp>
        <p:nvCxnSpPr>
          <p:cNvPr id="14" name="Straight Arrow Connector 13"/>
          <p:cNvCxnSpPr/>
          <p:nvPr/>
        </p:nvCxnSpPr>
        <p:spPr>
          <a:xfrm>
            <a:off x="2514600" y="4114800"/>
            <a:ext cx="2438400" cy="76200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9" name="Straight Arrow Connector 8"/>
          <p:cNvCxnSpPr/>
          <p:nvPr/>
        </p:nvCxnSpPr>
        <p:spPr>
          <a:xfrm flipH="1">
            <a:off x="2514600" y="3505200"/>
            <a:ext cx="2438400" cy="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a:xfrm flipV="1">
            <a:off x="6705600" y="4038600"/>
            <a:ext cx="0" cy="60960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44" name="Straight Arrow Connector 43"/>
          <p:cNvCxnSpPr/>
          <p:nvPr/>
        </p:nvCxnSpPr>
        <p:spPr>
          <a:xfrm>
            <a:off x="7010400" y="4114800"/>
            <a:ext cx="0" cy="53340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cxnSp>
        <p:nvCxnSpPr>
          <p:cNvPr id="48" name="Straight Arrow Connector 47"/>
          <p:cNvCxnSpPr/>
          <p:nvPr/>
        </p:nvCxnSpPr>
        <p:spPr>
          <a:xfrm flipV="1">
            <a:off x="5562600" y="1981200"/>
            <a:ext cx="0" cy="609600"/>
          </a:xfrm>
          <a:prstGeom prst="straightConnector1">
            <a:avLst/>
          </a:prstGeom>
          <a:ln w="38100" cmpd="sng">
            <a:tailEnd type="arrow"/>
          </a:ln>
        </p:spPr>
        <p:style>
          <a:lnRef idx="3">
            <a:schemeClr val="accent4"/>
          </a:lnRef>
          <a:fillRef idx="0">
            <a:schemeClr val="accent4"/>
          </a:fillRef>
          <a:effectRef idx="2">
            <a:schemeClr val="accent4"/>
          </a:effectRef>
          <a:fontRef idx="minor">
            <a:schemeClr val="tx1"/>
          </a:fontRef>
        </p:style>
      </p:cxnSp>
      <p:pic>
        <p:nvPicPr>
          <p:cNvPr id="21" name="Picture 20" descr="MC900412194.WM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2438400"/>
            <a:ext cx="2044700" cy="1727200"/>
          </a:xfrm>
          <a:prstGeom prst="rect">
            <a:avLst/>
          </a:prstGeom>
        </p:spPr>
      </p:pic>
      <p:pic>
        <p:nvPicPr>
          <p:cNvPr id="26" name="Picture 25" descr="2012-go3.tiff"/>
          <p:cNvPicPr>
            <a:picLocks noChangeAspect="1"/>
          </p:cNvPicPr>
          <p:nvPr/>
        </p:nvPicPr>
        <p:blipFill rotWithShape="1">
          <a:blip r:embed="rId4" cstate="print">
            <a:extLst>
              <a:ext uri="{28A0092B-C50C-407E-A947-70E740481C1C}">
                <a14:useLocalDpi xmlns:a14="http://schemas.microsoft.com/office/drawing/2010/main"/>
              </a:ext>
            </a:extLst>
          </a:blip>
          <a:srcRect t="-3"/>
          <a:stretch/>
        </p:blipFill>
        <p:spPr>
          <a:xfrm>
            <a:off x="5029200" y="2667000"/>
            <a:ext cx="1828800" cy="1371600"/>
          </a:xfrm>
          <a:prstGeom prst="rect">
            <a:avLst/>
          </a:prstGeom>
        </p:spPr>
      </p:pic>
      <p:pic>
        <p:nvPicPr>
          <p:cNvPr id="32" name="Picture 31" descr="forge.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34200" y="2743200"/>
            <a:ext cx="1815499" cy="1202021"/>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53000" y="1524000"/>
            <a:ext cx="1482725" cy="352425"/>
          </a:xfrm>
          <a:prstGeom prst="rect">
            <a:avLst/>
          </a:prstGeom>
          <a:ln>
            <a:noFill/>
          </a:ln>
        </p:spPr>
      </p:pic>
      <p:pic>
        <p:nvPicPr>
          <p:cNvPr id="15" name="Picture 14" descr="2013-04-go3.tiff"/>
          <p:cNvPicPr>
            <a:picLocks noChangeAspect="1"/>
          </p:cNvPicPr>
          <p:nvPr/>
        </p:nvPicPr>
        <p:blipFill rotWithShape="1">
          <a:blip r:embed="rId7">
            <a:extLst>
              <a:ext uri="{28A0092B-C50C-407E-A947-70E740481C1C}">
                <a14:useLocalDpi xmlns:a14="http://schemas.microsoft.com/office/drawing/2010/main" val="0"/>
              </a:ext>
            </a:extLst>
          </a:blip>
          <a:srcRect r="7873" b="61408"/>
          <a:stretch/>
        </p:blipFill>
        <p:spPr>
          <a:xfrm>
            <a:off x="5029200" y="4724400"/>
            <a:ext cx="3191256" cy="1600200"/>
          </a:xfrm>
          <a:prstGeom prst="rect">
            <a:avLst/>
          </a:prstGeom>
        </p:spPr>
      </p:pic>
      <p:sp>
        <p:nvSpPr>
          <p:cNvPr id="16" name="Cloud Callout 15"/>
          <p:cNvSpPr/>
          <p:nvPr/>
        </p:nvSpPr>
        <p:spPr>
          <a:xfrm>
            <a:off x="3657600" y="3581400"/>
            <a:ext cx="1295400" cy="762000"/>
          </a:xfrm>
          <a:prstGeom prst="cloudCallou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OAuth</a:t>
            </a:r>
            <a:endParaRPr lang="en-US" dirty="0"/>
          </a:p>
        </p:txBody>
      </p:sp>
    </p:spTree>
    <p:extLst>
      <p:ext uri="{BB962C8B-B14F-4D97-AF65-F5344CB8AC3E}">
        <p14:creationId xmlns:p14="http://schemas.microsoft.com/office/powerpoint/2010/main" val="19726781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ncsa-template</Template>
  <TotalTime>988</TotalTime>
  <Words>676</Words>
  <Application>Microsoft Macintosh PowerPoint</Application>
  <PresentationFormat>On-screen Show (4:3)</PresentationFormat>
  <Paragraphs>84</Paragraphs>
  <Slides>13</Slides>
  <Notes>11</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ncsa-template</vt:lpstr>
      <vt:lpstr>1_ncsa-template</vt:lpstr>
      <vt:lpstr>CILogon and  OAuth for MyProxy:  Federated Authentication to  Globus Online and Beyond</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CILogon CLI</vt:lpstr>
      <vt:lpstr>References</vt:lpstr>
    </vt:vector>
  </TitlesOfParts>
  <Company>NCSA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Blake Harvey</dc:creator>
  <cp:lastModifiedBy>Jim Basney</cp:lastModifiedBy>
  <cp:revision>43</cp:revision>
  <dcterms:created xsi:type="dcterms:W3CDTF">2009-10-15T21:34:12Z</dcterms:created>
  <dcterms:modified xsi:type="dcterms:W3CDTF">2013-09-16T19:12:46Z</dcterms:modified>
</cp:coreProperties>
</file>